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9" r:id="rId3"/>
    <p:sldId id="257" r:id="rId4"/>
    <p:sldId id="258" r:id="rId5"/>
    <p:sldId id="266" r:id="rId6"/>
    <p:sldId id="270" r:id="rId7"/>
    <p:sldId id="259" r:id="rId8"/>
    <p:sldId id="260" r:id="rId9"/>
    <p:sldId id="261" r:id="rId10"/>
    <p:sldId id="268" r:id="rId11"/>
    <p:sldId id="264" r:id="rId12"/>
    <p:sldId id="271" r:id="rId13"/>
    <p:sldId id="273" r:id="rId14"/>
    <p:sldId id="272"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1" autoAdjust="0"/>
    <p:restoredTop sz="94660"/>
  </p:normalViewPr>
  <p:slideViewPr>
    <p:cSldViewPr>
      <p:cViewPr>
        <p:scale>
          <a:sx n="70" d="100"/>
          <a:sy n="70" d="100"/>
        </p:scale>
        <p:origin x="475" y="9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F05D3-932F-4C6E-B4A4-1A8E10CA942B}" type="datetimeFigureOut">
              <a:rPr lang="en-US" smtClean="0"/>
              <a:pPr/>
              <a:t>2/26/2026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69DF4-EB44-45CC-B7A8-02B510B791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Bamboo</a:t>
            </a:r>
            <a:r>
              <a:rPr lang="en-US" baseline="0" dirty="0"/>
              <a:t> design with beer bottles</a:t>
            </a:r>
            <a:endParaRPr lang="en-US" dirty="0"/>
          </a:p>
        </p:txBody>
      </p:sp>
      <p:sp>
        <p:nvSpPr>
          <p:cNvPr id="4" name="Slide Number Placeholder 3"/>
          <p:cNvSpPr>
            <a:spLocks noGrp="1"/>
          </p:cNvSpPr>
          <p:nvPr>
            <p:ph type="sldNum" sz="quarter" idx="10"/>
          </p:nvPr>
        </p:nvSpPr>
        <p:spPr/>
        <p:txBody>
          <a:bodyPr/>
          <a:lstStyle/>
          <a:p>
            <a:fld id="{C7E69DF4-EB44-45CC-B7A8-02B510B7919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45E8CF-8ADE-4F6E-AC7E-BEE6B0911B4D}"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5E8CF-8ADE-4F6E-AC7E-BEE6B0911B4D}"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5E8CF-8ADE-4F6E-AC7E-BEE6B0911B4D}"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5E8CF-8ADE-4F6E-AC7E-BEE6B0911B4D}"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5E8CF-8ADE-4F6E-AC7E-BEE6B0911B4D}"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45E8CF-8ADE-4F6E-AC7E-BEE6B0911B4D}"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45E8CF-8ADE-4F6E-AC7E-BEE6B0911B4D}" type="datetimeFigureOut">
              <a:rPr lang="en-US" smtClean="0"/>
              <a:pPr/>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45E8CF-8ADE-4F6E-AC7E-BEE6B0911B4D}" type="datetimeFigureOut">
              <a:rPr lang="en-US" smtClean="0"/>
              <a:pPr/>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5E8CF-8ADE-4F6E-AC7E-BEE6B0911B4D}" type="datetimeFigureOut">
              <a:rPr lang="en-US" smtClean="0"/>
              <a:pPr/>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45E8CF-8ADE-4F6E-AC7E-BEE6B0911B4D}"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45E8CF-8ADE-4F6E-AC7E-BEE6B0911B4D}"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5E8CF-8ADE-4F6E-AC7E-BEE6B0911B4D}" type="datetimeFigureOut">
              <a:rPr lang="en-US" smtClean="0"/>
              <a:pPr/>
              <a:t>2/26/2026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C338E-35B2-4D85-8206-03F11C32EF0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6000" dirty="0"/>
              <a:t>Flat Plate Collector Design Project</a:t>
            </a:r>
          </a:p>
        </p:txBody>
      </p:sp>
      <p:sp>
        <p:nvSpPr>
          <p:cNvPr id="3" name="Content Placeholder 2"/>
          <p:cNvSpPr>
            <a:spLocks noGrp="1"/>
          </p:cNvSpPr>
          <p:nvPr>
            <p:ph idx="1"/>
          </p:nvPr>
        </p:nvSpPr>
        <p:spPr>
          <a:xfrm>
            <a:off x="304800" y="6286500"/>
            <a:ext cx="8229600" cy="1143000"/>
          </a:xfrm>
        </p:spPr>
        <p:txBody>
          <a:bodyPr/>
          <a:lstStyle/>
          <a:p>
            <a:pPr algn="ctr">
              <a:buNone/>
            </a:pPr>
            <a:r>
              <a:rPr lang="en-US" dirty="0"/>
              <a:t>By Eric Layton</a:t>
            </a:r>
          </a:p>
        </p:txBody>
      </p:sp>
      <p:pic>
        <p:nvPicPr>
          <p:cNvPr id="4" name="Picture 3" descr="solar panel"/>
          <p:cNvPicPr>
            <a:picLocks noChangeAspect="1"/>
          </p:cNvPicPr>
          <p:nvPr/>
        </p:nvPicPr>
        <p:blipFill>
          <a:blip r:embed="rId2" cstate="print"/>
          <a:stretch>
            <a:fillRect/>
          </a:stretch>
        </p:blipFill>
        <p:spPr>
          <a:xfrm>
            <a:off x="1752600" y="2209800"/>
            <a:ext cx="5410200" cy="4057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Design Ideas</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Two specific designs:</a:t>
            </a:r>
          </a:p>
          <a:p>
            <a:pPr lvl="1"/>
            <a:r>
              <a:rPr lang="en-US" dirty="0"/>
              <a:t>Bamboo structure </a:t>
            </a:r>
          </a:p>
          <a:p>
            <a:pPr lvl="2"/>
            <a:r>
              <a:rPr lang="en-US" dirty="0"/>
              <a:t>Metal roofing as the main metal source</a:t>
            </a:r>
          </a:p>
          <a:p>
            <a:pPr lvl="2"/>
            <a:r>
              <a:rPr lang="en-US" dirty="0"/>
              <a:t>Plastic as the top panel for portability</a:t>
            </a:r>
          </a:p>
          <a:p>
            <a:pPr lvl="2"/>
            <a:r>
              <a:rPr lang="en-US" dirty="0"/>
              <a:t>Hose or carved out bamboo for transport</a:t>
            </a:r>
          </a:p>
          <a:p>
            <a:pPr lvl="2"/>
            <a:r>
              <a:rPr lang="en-US" dirty="0"/>
              <a:t>Lightweight design</a:t>
            </a:r>
          </a:p>
          <a:p>
            <a:pPr lvl="1"/>
            <a:r>
              <a:rPr lang="en-US" dirty="0"/>
              <a:t>Plastic (PET) and glass bottle configuration</a:t>
            </a:r>
          </a:p>
          <a:p>
            <a:pPr lvl="2"/>
            <a:r>
              <a:rPr lang="en-US" dirty="0"/>
              <a:t>Easy set up, possibly easier than bamboo design</a:t>
            </a:r>
          </a:p>
          <a:p>
            <a:pPr lvl="2"/>
            <a:r>
              <a:rPr lang="en-US" dirty="0"/>
              <a:t>Lightweight design, limited by number of bottles</a:t>
            </a:r>
          </a:p>
          <a:p>
            <a:pPr lvl="2"/>
            <a:r>
              <a:rPr lang="en-US" dirty="0"/>
              <a:t>Plastic bottles in plentiful supply in many developing countries</a:t>
            </a:r>
          </a:p>
          <a:p>
            <a:pPr lvl="2"/>
            <a:endParaRPr lang="en-US" dirty="0"/>
          </a:p>
          <a:p>
            <a:pPr lvl="2"/>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Current Design</a:t>
            </a:r>
          </a:p>
        </p:txBody>
      </p:sp>
      <p:sp>
        <p:nvSpPr>
          <p:cNvPr id="3" name="Content Placeholder 2"/>
          <p:cNvSpPr>
            <a:spLocks noGrp="1"/>
          </p:cNvSpPr>
          <p:nvPr>
            <p:ph idx="1"/>
          </p:nvPr>
        </p:nvSpPr>
        <p:spPr>
          <a:xfrm>
            <a:off x="457200" y="1600201"/>
            <a:ext cx="8229600" cy="2895600"/>
          </a:xfrm>
        </p:spPr>
        <p:txBody>
          <a:bodyPr>
            <a:normAutofit/>
          </a:bodyPr>
          <a:lstStyle/>
          <a:p>
            <a:r>
              <a:rPr lang="en-US" sz="3000" dirty="0"/>
              <a:t>Using glass bottles for heating water</a:t>
            </a:r>
          </a:p>
          <a:p>
            <a:r>
              <a:rPr lang="en-US" sz="3000" dirty="0"/>
              <a:t>Clay will be used to connect necks of bottles</a:t>
            </a:r>
          </a:p>
          <a:p>
            <a:r>
              <a:rPr lang="en-US" sz="3000" dirty="0"/>
              <a:t>Bamboo will be incorporated for transport of water and for main structure/wheels</a:t>
            </a:r>
          </a:p>
          <a:p>
            <a:r>
              <a:rPr lang="en-US" sz="3000" dirty="0"/>
              <a:t>If time persists a plastic bottle design will be built </a:t>
            </a:r>
          </a:p>
          <a:p>
            <a:endParaRPr lang="en-US" sz="3000" dirty="0"/>
          </a:p>
        </p:txBody>
      </p:sp>
      <p:pic>
        <p:nvPicPr>
          <p:cNvPr id="1026" name="Picture 2" descr="coca cola plastic bottle"/>
          <p:cNvPicPr>
            <a:picLocks noChangeAspect="1" noChangeArrowheads="1"/>
          </p:cNvPicPr>
          <p:nvPr/>
        </p:nvPicPr>
        <p:blipFill>
          <a:blip r:embed="rId3"/>
          <a:srcRect/>
          <a:stretch>
            <a:fillRect/>
          </a:stretch>
        </p:blipFill>
        <p:spPr bwMode="auto">
          <a:xfrm>
            <a:off x="1524000" y="4343400"/>
            <a:ext cx="2247900" cy="2247900"/>
          </a:xfrm>
          <a:prstGeom prst="rect">
            <a:avLst/>
          </a:prstGeom>
          <a:noFill/>
          <a:ln w="9525">
            <a:noFill/>
            <a:miter lim="800000"/>
            <a:headEnd/>
            <a:tailEnd/>
          </a:ln>
        </p:spPr>
      </p:pic>
      <p:pic>
        <p:nvPicPr>
          <p:cNvPr id="2054" name="Picture 6" descr="jar"/>
          <p:cNvPicPr>
            <a:picLocks noChangeAspect="1" noChangeArrowheads="1"/>
          </p:cNvPicPr>
          <p:nvPr/>
        </p:nvPicPr>
        <p:blipFill>
          <a:blip r:embed="rId4"/>
          <a:srcRect/>
          <a:stretch>
            <a:fillRect/>
          </a:stretch>
        </p:blipFill>
        <p:spPr bwMode="auto">
          <a:xfrm>
            <a:off x="5181600" y="4419600"/>
            <a:ext cx="1447800" cy="2171700"/>
          </a:xfrm>
          <a:prstGeom prst="rect">
            <a:avLst/>
          </a:prstGeom>
          <a:noFill/>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Elbow Connector 33">
            <a:extLst>
              <a:ext uri="{C183D7F6-B498-43B3-948B-1728B52AA6E4}">
                <adec:decorative xmlns:adec="http://schemas.microsoft.com/office/drawing/2017/decorative" val="1"/>
              </a:ext>
            </a:extLst>
          </p:cNvPr>
          <p:cNvCxnSpPr>
            <a:stCxn id="24" idx="2"/>
          </p:cNvCxnSpPr>
          <p:nvPr/>
        </p:nvCxnSpPr>
        <p:spPr>
          <a:xfrm>
            <a:off x="4809870" y="777267"/>
            <a:ext cx="1667130" cy="1432533"/>
          </a:xfrm>
          <a:prstGeom prst="bentConnector3">
            <a:avLst>
              <a:gd name="adj1" fmla="val 42520"/>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C183D7F6-B498-43B3-948B-1728B52AA6E4}">
                <adec:decorative xmlns:adec="http://schemas.microsoft.com/office/drawing/2017/decorative" val="1"/>
              </a:ext>
            </a:extLst>
          </p:cNvPr>
          <p:cNvSpPr/>
          <p:nvPr/>
        </p:nvSpPr>
        <p:spPr>
          <a:xfrm>
            <a:off x="6477000" y="1676400"/>
            <a:ext cx="198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7B0D051-895E-092B-6C22-9F1DDE9037CA}"/>
              </a:ext>
            </a:extLst>
          </p:cNvPr>
          <p:cNvSpPr>
            <a:spLocks noGrp="1"/>
          </p:cNvSpPr>
          <p:nvPr>
            <p:ph type="title"/>
          </p:nvPr>
        </p:nvSpPr>
        <p:spPr>
          <a:xfrm>
            <a:off x="381000" y="-1435100"/>
            <a:ext cx="8229600" cy="1143000"/>
          </a:xfrm>
        </p:spPr>
        <p:txBody>
          <a:bodyPr/>
          <a:lstStyle/>
          <a:p>
            <a:r>
              <a:rPr lang="en-US" dirty="0"/>
              <a:t>Bottles in frame</a:t>
            </a:r>
          </a:p>
        </p:txBody>
      </p:sp>
      <p:grpSp>
        <p:nvGrpSpPr>
          <p:cNvPr id="2" name="Group 1" descr="bottles in bamboo frame">
            <a:extLst>
              <a:ext uri="{FF2B5EF4-FFF2-40B4-BE49-F238E27FC236}">
                <a16:creationId xmlns:a16="http://schemas.microsoft.com/office/drawing/2014/main" id="{0BC6AAD0-AE7A-601A-A9D0-DC79597F160F}"/>
              </a:ext>
            </a:extLst>
          </p:cNvPr>
          <p:cNvGrpSpPr/>
          <p:nvPr/>
        </p:nvGrpSpPr>
        <p:grpSpPr>
          <a:xfrm>
            <a:off x="990600" y="609600"/>
            <a:ext cx="3819270" cy="5974134"/>
            <a:chOff x="990600" y="609600"/>
            <a:chExt cx="3819270" cy="5974134"/>
          </a:xfrm>
        </p:grpSpPr>
        <p:pic>
          <p:nvPicPr>
            <p:cNvPr id="24" name="Picture 23" descr="bottles in bamboo frame"/>
            <p:cNvPicPr>
              <a:picLocks noChangeAspect="1"/>
            </p:cNvPicPr>
            <p:nvPr/>
          </p:nvPicPr>
          <p:blipFill>
            <a:blip r:embed="rId4"/>
            <a:stretch>
              <a:fillRect/>
            </a:stretch>
          </p:blipFill>
          <p:spPr>
            <a:xfrm rot="16200000">
              <a:off x="2770668" y="-1094268"/>
              <a:ext cx="335334" cy="3743070"/>
            </a:xfrm>
            <a:prstGeom prst="rect">
              <a:avLst/>
            </a:prstGeom>
          </p:spPr>
        </p:pic>
        <p:pic>
          <p:nvPicPr>
            <p:cNvPr id="26" name="Picture 25" descr="bamboo part of frame&#10;"/>
            <p:cNvPicPr>
              <a:picLocks noChangeAspect="1"/>
            </p:cNvPicPr>
            <p:nvPr/>
          </p:nvPicPr>
          <p:blipFill>
            <a:blip r:embed="rId4"/>
            <a:stretch>
              <a:fillRect/>
            </a:stretch>
          </p:blipFill>
          <p:spPr>
            <a:xfrm rot="16200000">
              <a:off x="2694468" y="4544532"/>
              <a:ext cx="335334" cy="3743070"/>
            </a:xfrm>
            <a:prstGeom prst="rect">
              <a:avLst/>
            </a:prstGeom>
          </p:spPr>
        </p:pic>
        <p:pic>
          <p:nvPicPr>
            <p:cNvPr id="27" name="Picture 26" descr="BAMBOO copy.jpg"/>
            <p:cNvPicPr>
              <a:picLocks noChangeAspect="1"/>
            </p:cNvPicPr>
            <p:nvPr/>
          </p:nvPicPr>
          <p:blipFill>
            <a:blip r:embed="rId4"/>
            <a:stretch>
              <a:fillRect/>
            </a:stretch>
          </p:blipFill>
          <p:spPr>
            <a:xfrm>
              <a:off x="1905000" y="914400"/>
              <a:ext cx="304800" cy="5303519"/>
            </a:xfrm>
            <a:prstGeom prst="rect">
              <a:avLst/>
            </a:prstGeom>
          </p:spPr>
        </p:pic>
        <p:pic>
          <p:nvPicPr>
            <p:cNvPr id="28" name="Picture 27" descr="BAMBOO copy.jpg"/>
            <p:cNvPicPr>
              <a:picLocks noChangeAspect="1"/>
            </p:cNvPicPr>
            <p:nvPr/>
          </p:nvPicPr>
          <p:blipFill>
            <a:blip r:embed="rId4"/>
            <a:stretch>
              <a:fillRect/>
            </a:stretch>
          </p:blipFill>
          <p:spPr>
            <a:xfrm>
              <a:off x="2743200" y="914400"/>
              <a:ext cx="304800" cy="5303519"/>
            </a:xfrm>
            <a:prstGeom prst="rect">
              <a:avLst/>
            </a:prstGeom>
          </p:spPr>
        </p:pic>
        <p:pic>
          <p:nvPicPr>
            <p:cNvPr id="29" name="Picture 28" descr="BAMBOO copy.jpg"/>
            <p:cNvPicPr>
              <a:picLocks noChangeAspect="1"/>
            </p:cNvPicPr>
            <p:nvPr/>
          </p:nvPicPr>
          <p:blipFill>
            <a:blip r:embed="rId4"/>
            <a:stretch>
              <a:fillRect/>
            </a:stretch>
          </p:blipFill>
          <p:spPr>
            <a:xfrm>
              <a:off x="3581400" y="914400"/>
              <a:ext cx="304800" cy="5303519"/>
            </a:xfrm>
            <a:prstGeom prst="rect">
              <a:avLst/>
            </a:prstGeom>
          </p:spPr>
        </p:pic>
        <p:pic>
          <p:nvPicPr>
            <p:cNvPr id="30" name="Picture 29" descr="BAMBOO copy.jpg"/>
            <p:cNvPicPr>
              <a:picLocks noChangeAspect="1"/>
            </p:cNvPicPr>
            <p:nvPr/>
          </p:nvPicPr>
          <p:blipFill>
            <a:blip r:embed="rId4"/>
            <a:stretch>
              <a:fillRect/>
            </a:stretch>
          </p:blipFill>
          <p:spPr>
            <a:xfrm>
              <a:off x="1143000" y="914400"/>
              <a:ext cx="304800" cy="5303519"/>
            </a:xfrm>
            <a:prstGeom prst="rect">
              <a:avLst/>
            </a:prstGeom>
          </p:spPr>
        </p:pic>
        <p:pic>
          <p:nvPicPr>
            <p:cNvPr id="31" name="Picture 30" descr="BAMBOO copy.jpg"/>
            <p:cNvPicPr>
              <a:picLocks noChangeAspect="1"/>
            </p:cNvPicPr>
            <p:nvPr/>
          </p:nvPicPr>
          <p:blipFill>
            <a:blip r:embed="rId4"/>
            <a:stretch>
              <a:fillRect/>
            </a:stretch>
          </p:blipFill>
          <p:spPr>
            <a:xfrm>
              <a:off x="4343400" y="990600"/>
              <a:ext cx="304800" cy="5303519"/>
            </a:xfrm>
            <a:prstGeom prst="rect">
              <a:avLst/>
            </a:prstGeom>
          </p:spPr>
        </p:pic>
        <p:pic>
          <p:nvPicPr>
            <p:cNvPr id="32" name="Picture 31" descr="Edited beer can.jpg"/>
            <p:cNvPicPr>
              <a:picLocks noChangeAspect="1"/>
            </p:cNvPicPr>
            <p:nvPr/>
          </p:nvPicPr>
          <p:blipFill>
            <a:blip r:embed="rId5"/>
            <a:stretch>
              <a:fillRect/>
            </a:stretch>
          </p:blipFill>
          <p:spPr>
            <a:xfrm>
              <a:off x="1447800" y="4876800"/>
              <a:ext cx="398223" cy="1384300"/>
            </a:xfrm>
            <a:prstGeom prst="rect">
              <a:avLst/>
            </a:prstGeom>
          </p:spPr>
        </p:pic>
        <p:pic>
          <p:nvPicPr>
            <p:cNvPr id="37" name="Picture 36" descr="Edited beer can.jpg"/>
            <p:cNvPicPr>
              <a:picLocks noChangeAspect="1"/>
            </p:cNvPicPr>
            <p:nvPr/>
          </p:nvPicPr>
          <p:blipFill>
            <a:blip r:embed="rId5"/>
            <a:stretch>
              <a:fillRect/>
            </a:stretch>
          </p:blipFill>
          <p:spPr>
            <a:xfrm>
              <a:off x="1447800" y="3505200"/>
              <a:ext cx="398223" cy="1384300"/>
            </a:xfrm>
            <a:prstGeom prst="rect">
              <a:avLst/>
            </a:prstGeom>
          </p:spPr>
        </p:pic>
        <p:pic>
          <p:nvPicPr>
            <p:cNvPr id="38" name="Picture 37" descr="Edited beer can.jpg"/>
            <p:cNvPicPr>
              <a:picLocks noChangeAspect="1"/>
            </p:cNvPicPr>
            <p:nvPr/>
          </p:nvPicPr>
          <p:blipFill>
            <a:blip r:embed="rId5"/>
            <a:stretch>
              <a:fillRect/>
            </a:stretch>
          </p:blipFill>
          <p:spPr>
            <a:xfrm>
              <a:off x="1447800" y="2133600"/>
              <a:ext cx="398223" cy="1384300"/>
            </a:xfrm>
            <a:prstGeom prst="rect">
              <a:avLst/>
            </a:prstGeom>
          </p:spPr>
        </p:pic>
        <p:pic>
          <p:nvPicPr>
            <p:cNvPr id="39" name="Picture 38" descr="Edited beer can.jpg"/>
            <p:cNvPicPr>
              <a:picLocks noChangeAspect="1"/>
            </p:cNvPicPr>
            <p:nvPr/>
          </p:nvPicPr>
          <p:blipFill>
            <a:blip r:embed="rId5"/>
            <a:stretch>
              <a:fillRect/>
            </a:stretch>
          </p:blipFill>
          <p:spPr>
            <a:xfrm>
              <a:off x="1447800" y="838200"/>
              <a:ext cx="381000" cy="1324431"/>
            </a:xfrm>
            <a:prstGeom prst="rect">
              <a:avLst/>
            </a:prstGeom>
          </p:spPr>
        </p:pic>
        <p:pic>
          <p:nvPicPr>
            <p:cNvPr id="40" name="Picture 39" descr="Edited beer can.jpg"/>
            <p:cNvPicPr>
              <a:picLocks noChangeAspect="1"/>
            </p:cNvPicPr>
            <p:nvPr/>
          </p:nvPicPr>
          <p:blipFill>
            <a:blip r:embed="rId5"/>
            <a:stretch>
              <a:fillRect/>
            </a:stretch>
          </p:blipFill>
          <p:spPr>
            <a:xfrm>
              <a:off x="2286000" y="5029200"/>
              <a:ext cx="398223" cy="1384300"/>
            </a:xfrm>
            <a:prstGeom prst="rect">
              <a:avLst/>
            </a:prstGeom>
          </p:spPr>
        </p:pic>
        <p:pic>
          <p:nvPicPr>
            <p:cNvPr id="41" name="Picture 40" descr="Edited beer can.jpg"/>
            <p:cNvPicPr>
              <a:picLocks noChangeAspect="1"/>
            </p:cNvPicPr>
            <p:nvPr/>
          </p:nvPicPr>
          <p:blipFill>
            <a:blip r:embed="rId5"/>
            <a:stretch>
              <a:fillRect/>
            </a:stretch>
          </p:blipFill>
          <p:spPr>
            <a:xfrm>
              <a:off x="2286000" y="3657600"/>
              <a:ext cx="398223" cy="1384300"/>
            </a:xfrm>
            <a:prstGeom prst="rect">
              <a:avLst/>
            </a:prstGeom>
          </p:spPr>
        </p:pic>
        <p:pic>
          <p:nvPicPr>
            <p:cNvPr id="42" name="Picture 41" descr="Edited beer can.jpg"/>
            <p:cNvPicPr>
              <a:picLocks noChangeAspect="1"/>
            </p:cNvPicPr>
            <p:nvPr/>
          </p:nvPicPr>
          <p:blipFill>
            <a:blip r:embed="rId5"/>
            <a:stretch>
              <a:fillRect/>
            </a:stretch>
          </p:blipFill>
          <p:spPr>
            <a:xfrm>
              <a:off x="2286000" y="2286000"/>
              <a:ext cx="398223" cy="1384300"/>
            </a:xfrm>
            <a:prstGeom prst="rect">
              <a:avLst/>
            </a:prstGeom>
          </p:spPr>
        </p:pic>
        <p:pic>
          <p:nvPicPr>
            <p:cNvPr id="43" name="Picture 42" descr="Edited beer can.jpg"/>
            <p:cNvPicPr>
              <a:picLocks noChangeAspect="1"/>
            </p:cNvPicPr>
            <p:nvPr/>
          </p:nvPicPr>
          <p:blipFill>
            <a:blip r:embed="rId5"/>
            <a:stretch>
              <a:fillRect/>
            </a:stretch>
          </p:blipFill>
          <p:spPr>
            <a:xfrm>
              <a:off x="2286000" y="914400"/>
              <a:ext cx="398223" cy="1384300"/>
            </a:xfrm>
            <a:prstGeom prst="rect">
              <a:avLst/>
            </a:prstGeom>
          </p:spPr>
        </p:pic>
        <p:pic>
          <p:nvPicPr>
            <p:cNvPr id="44" name="Picture 43" descr="Edited beer can.jpg"/>
            <p:cNvPicPr>
              <a:picLocks noChangeAspect="1"/>
            </p:cNvPicPr>
            <p:nvPr/>
          </p:nvPicPr>
          <p:blipFill>
            <a:blip r:embed="rId5"/>
            <a:stretch>
              <a:fillRect/>
            </a:stretch>
          </p:blipFill>
          <p:spPr>
            <a:xfrm>
              <a:off x="3124200" y="4953000"/>
              <a:ext cx="398223" cy="1384300"/>
            </a:xfrm>
            <a:prstGeom prst="rect">
              <a:avLst/>
            </a:prstGeom>
          </p:spPr>
        </p:pic>
        <p:pic>
          <p:nvPicPr>
            <p:cNvPr id="45" name="Picture 44" descr="Edited beer can.jpg"/>
            <p:cNvPicPr>
              <a:picLocks noChangeAspect="1"/>
            </p:cNvPicPr>
            <p:nvPr/>
          </p:nvPicPr>
          <p:blipFill>
            <a:blip r:embed="rId5"/>
            <a:stretch>
              <a:fillRect/>
            </a:stretch>
          </p:blipFill>
          <p:spPr>
            <a:xfrm>
              <a:off x="3124200" y="3581400"/>
              <a:ext cx="398223" cy="1384300"/>
            </a:xfrm>
            <a:prstGeom prst="rect">
              <a:avLst/>
            </a:prstGeom>
          </p:spPr>
        </p:pic>
        <p:pic>
          <p:nvPicPr>
            <p:cNvPr id="48" name="Picture 47" descr="Edited beer can.jpg"/>
            <p:cNvPicPr>
              <a:picLocks noChangeAspect="1"/>
            </p:cNvPicPr>
            <p:nvPr/>
          </p:nvPicPr>
          <p:blipFill>
            <a:blip r:embed="rId5"/>
            <a:stretch>
              <a:fillRect/>
            </a:stretch>
          </p:blipFill>
          <p:spPr>
            <a:xfrm>
              <a:off x="3124200" y="2209800"/>
              <a:ext cx="398223" cy="1384300"/>
            </a:xfrm>
            <a:prstGeom prst="rect">
              <a:avLst/>
            </a:prstGeom>
          </p:spPr>
        </p:pic>
        <p:pic>
          <p:nvPicPr>
            <p:cNvPr id="49" name="Picture 48" descr="Edited beer can.jpg"/>
            <p:cNvPicPr>
              <a:picLocks noChangeAspect="1"/>
            </p:cNvPicPr>
            <p:nvPr/>
          </p:nvPicPr>
          <p:blipFill>
            <a:blip r:embed="rId5"/>
            <a:stretch>
              <a:fillRect/>
            </a:stretch>
          </p:blipFill>
          <p:spPr>
            <a:xfrm>
              <a:off x="3124200" y="838200"/>
              <a:ext cx="398223" cy="1384300"/>
            </a:xfrm>
            <a:prstGeom prst="rect">
              <a:avLst/>
            </a:prstGeom>
          </p:spPr>
        </p:pic>
        <p:pic>
          <p:nvPicPr>
            <p:cNvPr id="50" name="Picture 49" descr="Edited beer can.jpg"/>
            <p:cNvPicPr>
              <a:picLocks noChangeAspect="1"/>
            </p:cNvPicPr>
            <p:nvPr/>
          </p:nvPicPr>
          <p:blipFill>
            <a:blip r:embed="rId5"/>
            <a:stretch>
              <a:fillRect/>
            </a:stretch>
          </p:blipFill>
          <p:spPr>
            <a:xfrm>
              <a:off x="3886200" y="5029200"/>
              <a:ext cx="398223" cy="1384300"/>
            </a:xfrm>
            <a:prstGeom prst="rect">
              <a:avLst/>
            </a:prstGeom>
          </p:spPr>
        </p:pic>
        <p:pic>
          <p:nvPicPr>
            <p:cNvPr id="51" name="Picture 50" descr="Edited beer can.jpg"/>
            <p:cNvPicPr>
              <a:picLocks noChangeAspect="1"/>
            </p:cNvPicPr>
            <p:nvPr/>
          </p:nvPicPr>
          <p:blipFill>
            <a:blip r:embed="rId5"/>
            <a:stretch>
              <a:fillRect/>
            </a:stretch>
          </p:blipFill>
          <p:spPr>
            <a:xfrm>
              <a:off x="3886200" y="3657600"/>
              <a:ext cx="398223" cy="1384300"/>
            </a:xfrm>
            <a:prstGeom prst="rect">
              <a:avLst/>
            </a:prstGeom>
          </p:spPr>
        </p:pic>
        <p:pic>
          <p:nvPicPr>
            <p:cNvPr id="52" name="Picture 51" descr="Edited beer can.jpg"/>
            <p:cNvPicPr>
              <a:picLocks noChangeAspect="1"/>
            </p:cNvPicPr>
            <p:nvPr/>
          </p:nvPicPr>
          <p:blipFill>
            <a:blip r:embed="rId5"/>
            <a:stretch>
              <a:fillRect/>
            </a:stretch>
          </p:blipFill>
          <p:spPr>
            <a:xfrm>
              <a:off x="3886200" y="2286000"/>
              <a:ext cx="398223" cy="1384300"/>
            </a:xfrm>
            <a:prstGeom prst="rect">
              <a:avLst/>
            </a:prstGeom>
          </p:spPr>
        </p:pic>
        <p:pic>
          <p:nvPicPr>
            <p:cNvPr id="53" name="Picture 52" descr="Edited beer can.jpg"/>
            <p:cNvPicPr>
              <a:picLocks noChangeAspect="1"/>
            </p:cNvPicPr>
            <p:nvPr/>
          </p:nvPicPr>
          <p:blipFill>
            <a:blip r:embed="rId5"/>
            <a:stretch>
              <a:fillRect/>
            </a:stretch>
          </p:blipFill>
          <p:spPr>
            <a:xfrm>
              <a:off x="3886200" y="914400"/>
              <a:ext cx="398223" cy="1384300"/>
            </a:xfrm>
            <a:prstGeom prst="rect">
              <a:avLst/>
            </a:prstGeom>
          </p:spPr>
        </p:pic>
      </p:grpSp>
      <p:sp>
        <p:nvSpPr>
          <p:cNvPr id="55" name="TextBox 54"/>
          <p:cNvSpPr txBox="1"/>
          <p:nvPr/>
        </p:nvSpPr>
        <p:spPr>
          <a:xfrm>
            <a:off x="5562600" y="762000"/>
            <a:ext cx="1524000" cy="830997"/>
          </a:xfrm>
          <a:prstGeom prst="rect">
            <a:avLst/>
          </a:prstGeom>
          <a:noFill/>
        </p:spPr>
        <p:txBody>
          <a:bodyPr wrap="square" rtlCol="0">
            <a:spAutoFit/>
          </a:bodyPr>
          <a:lstStyle/>
          <a:p>
            <a:pPr algn="ctr"/>
            <a:r>
              <a:rPr lang="en-US" sz="2400" dirty="0"/>
              <a:t>Hot Water In</a:t>
            </a:r>
          </a:p>
        </p:txBody>
      </p:sp>
      <p:sp>
        <p:nvSpPr>
          <p:cNvPr id="47" name="TextBox 46"/>
          <p:cNvSpPr txBox="1"/>
          <p:nvPr/>
        </p:nvSpPr>
        <p:spPr>
          <a:xfrm>
            <a:off x="6324600" y="2133600"/>
            <a:ext cx="2362200" cy="954107"/>
          </a:xfrm>
          <a:prstGeom prst="rect">
            <a:avLst/>
          </a:prstGeom>
          <a:noFill/>
        </p:spPr>
        <p:txBody>
          <a:bodyPr wrap="square" rtlCol="0">
            <a:spAutoFit/>
          </a:bodyPr>
          <a:lstStyle/>
          <a:p>
            <a:pPr algn="ctr"/>
            <a:r>
              <a:rPr lang="en-US" sz="2800" dirty="0"/>
              <a:t>Hot Water </a:t>
            </a:r>
          </a:p>
          <a:p>
            <a:pPr algn="ctr"/>
            <a:r>
              <a:rPr lang="en-US" sz="2800" dirty="0"/>
              <a:t>Tank</a:t>
            </a:r>
          </a:p>
        </p:txBody>
      </p:sp>
      <p:cxnSp>
        <p:nvCxnSpPr>
          <p:cNvPr id="79" name="Straight Arrow Connector 78">
            <a:extLst>
              <a:ext uri="{C183D7F6-B498-43B3-948B-1728B52AA6E4}">
                <adec:decorative xmlns:adec="http://schemas.microsoft.com/office/drawing/2017/decorative" val="1"/>
              </a:ext>
            </a:extLst>
          </p:cNvPr>
          <p:cNvCxnSpPr>
            <a:endCxn id="26" idx="2"/>
          </p:cNvCxnSpPr>
          <p:nvPr/>
        </p:nvCxnSpPr>
        <p:spPr>
          <a:xfrm rot="10800000" flipV="1">
            <a:off x="4733670" y="6400799"/>
            <a:ext cx="1590930" cy="15267"/>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p:nvCxnSpPr>
        <p:spPr>
          <a:xfrm rot="5400000" flipH="1" flipV="1">
            <a:off x="5218906" y="5295900"/>
            <a:ext cx="2210594" cy="7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p:nvCxnSpPr>
        <p:spPr>
          <a:xfrm>
            <a:off x="6324600" y="4191000"/>
            <a:ext cx="1524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C183D7F6-B498-43B3-948B-1728B52AA6E4}">
                <adec:decorative xmlns:adec="http://schemas.microsoft.com/office/drawing/2017/decorative" val="1"/>
              </a:ext>
            </a:extLst>
          </p:cNvPr>
          <p:cNvSpPr/>
          <p:nvPr/>
        </p:nvSpPr>
        <p:spPr>
          <a:xfrm>
            <a:off x="8382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324600" y="5750004"/>
            <a:ext cx="1981200" cy="1107996"/>
          </a:xfrm>
          <a:prstGeom prst="rect">
            <a:avLst/>
          </a:prstGeom>
          <a:noFill/>
        </p:spPr>
        <p:txBody>
          <a:bodyPr wrap="square" rtlCol="0">
            <a:spAutoFit/>
          </a:bodyPr>
          <a:lstStyle/>
          <a:p>
            <a:pPr algn="ctr"/>
            <a:r>
              <a:rPr lang="en-US" sz="2400" dirty="0"/>
              <a:t>Cold Water Out</a:t>
            </a:r>
          </a:p>
          <a:p>
            <a:endParaRPr lang="en-US" dirty="0"/>
          </a:p>
        </p:txBody>
      </p:sp>
      <p:cxnSp>
        <p:nvCxnSpPr>
          <p:cNvPr id="58" name="Straight Arrow Connector 57">
            <a:extLst>
              <a:ext uri="{C183D7F6-B498-43B3-948B-1728B52AA6E4}">
                <adec:decorative xmlns:adec="http://schemas.microsoft.com/office/drawing/2017/decorative" val="1"/>
              </a:ext>
            </a:extLst>
          </p:cNvPr>
          <p:cNvCxnSpPr>
            <a:stCxn id="54" idx="2"/>
          </p:cNvCxnSpPr>
          <p:nvPr/>
        </p:nvCxnSpPr>
        <p:spPr>
          <a:xfrm rot="16200000" flipH="1">
            <a:off x="8172450" y="4591050"/>
            <a:ext cx="685800" cy="3810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077200" y="5029200"/>
            <a:ext cx="1066800" cy="523220"/>
          </a:xfrm>
          <a:prstGeom prst="rect">
            <a:avLst/>
          </a:prstGeom>
          <a:noFill/>
        </p:spPr>
        <p:txBody>
          <a:bodyPr wrap="square" rtlCol="0">
            <a:spAutoFit/>
          </a:bodyPr>
          <a:lstStyle/>
          <a:p>
            <a:r>
              <a:rPr lang="en-US" sz="2800" dirty="0"/>
              <a:t>Valve</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in Design</a:t>
            </a:r>
          </a:p>
        </p:txBody>
      </p:sp>
      <p:pic>
        <p:nvPicPr>
          <p:cNvPr id="2051" name="Picture 3" descr="bottles in bamboo frame on side"/>
          <p:cNvPicPr>
            <a:picLocks noGrp="1" noChangeAspect="1" noChangeArrowheads="1"/>
          </p:cNvPicPr>
          <p:nvPr>
            <p:ph idx="1"/>
          </p:nvPr>
        </p:nvPicPr>
        <p:blipFill>
          <a:blip r:embed="rId3" cstate="print"/>
          <a:srcRect/>
          <a:stretch>
            <a:fillRect/>
          </a:stretch>
        </p:blipFill>
        <p:spPr bwMode="auto">
          <a:xfrm>
            <a:off x="1447800" y="1600200"/>
            <a:ext cx="6502400" cy="4876800"/>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a:t>Questions?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Project for 2009 </a:t>
            </a:r>
            <a:r>
              <a:rPr lang="en-US" dirty="0" err="1"/>
              <a:t>Bioenergy</a:t>
            </a:r>
            <a:r>
              <a:rPr lang="en-US" dirty="0"/>
              <a:t> Summer School</a:t>
            </a:r>
          </a:p>
        </p:txBody>
      </p:sp>
      <p:sp>
        <p:nvSpPr>
          <p:cNvPr id="3" name="Content Placeholder 2"/>
          <p:cNvSpPr>
            <a:spLocks noGrp="1"/>
          </p:cNvSpPr>
          <p:nvPr>
            <p:ph idx="1"/>
          </p:nvPr>
        </p:nvSpPr>
        <p:spPr/>
        <p:txBody>
          <a:bodyPr>
            <a:normAutofit fontScale="92500"/>
          </a:bodyPr>
          <a:lstStyle/>
          <a:p>
            <a:r>
              <a:rPr lang="en-US" dirty="0"/>
              <a:t>Engineer a solar flat collector that could be built in a developing nation</a:t>
            </a:r>
          </a:p>
          <a:p>
            <a:r>
              <a:rPr lang="en-US" dirty="0"/>
              <a:t>Must be portable and lighter than a typical solar collector</a:t>
            </a:r>
          </a:p>
          <a:p>
            <a:r>
              <a:rPr lang="en-US" dirty="0"/>
              <a:t>Possible applications:</a:t>
            </a:r>
          </a:p>
          <a:p>
            <a:pPr lvl="1"/>
            <a:r>
              <a:rPr lang="en-US" dirty="0"/>
              <a:t>Hot water source</a:t>
            </a:r>
          </a:p>
          <a:p>
            <a:pPr lvl="1"/>
            <a:r>
              <a:rPr lang="en-US" dirty="0"/>
              <a:t>Merged with anaerobic digestion</a:t>
            </a:r>
          </a:p>
          <a:p>
            <a:pPr lvl="1"/>
            <a:r>
              <a:rPr lang="en-US" dirty="0"/>
              <a:t>Create a hot water tank for several people to utilize</a:t>
            </a:r>
          </a:p>
          <a:p>
            <a:pPr lvl="1"/>
            <a:r>
              <a:rPr lang="en-US" dirty="0"/>
              <a:t>Sterilize water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 flat plate collector work?</a:t>
            </a:r>
          </a:p>
        </p:txBody>
      </p:sp>
      <p:sp>
        <p:nvSpPr>
          <p:cNvPr id="3" name="Content Placeholder 2"/>
          <p:cNvSpPr>
            <a:spLocks noGrp="1"/>
          </p:cNvSpPr>
          <p:nvPr>
            <p:ph idx="1"/>
          </p:nvPr>
        </p:nvSpPr>
        <p:spPr>
          <a:xfrm>
            <a:off x="457200" y="1371600"/>
            <a:ext cx="8229600" cy="4525963"/>
          </a:xfrm>
        </p:spPr>
        <p:txBody>
          <a:bodyPr/>
          <a:lstStyle/>
          <a:p>
            <a:r>
              <a:rPr lang="en-US" dirty="0"/>
              <a:t>Creates heated air or water</a:t>
            </a:r>
          </a:p>
          <a:p>
            <a:r>
              <a:rPr lang="en-US" dirty="0"/>
              <a:t>Can be used on a cloudy or sunny day</a:t>
            </a:r>
          </a:p>
        </p:txBody>
      </p:sp>
      <p:pic>
        <p:nvPicPr>
          <p:cNvPr id="3074" name="Picture 2" descr="diagram of working of solar panel"/>
          <p:cNvPicPr>
            <a:picLocks noChangeAspect="1" noChangeArrowheads="1"/>
          </p:cNvPicPr>
          <p:nvPr/>
        </p:nvPicPr>
        <p:blipFill>
          <a:blip r:embed="rId3"/>
          <a:srcRect/>
          <a:stretch>
            <a:fillRect/>
          </a:stretch>
        </p:blipFill>
        <p:spPr bwMode="auto">
          <a:xfrm>
            <a:off x="1371600" y="2590800"/>
            <a:ext cx="6019800" cy="3993624"/>
          </a:xfrm>
          <a:prstGeom prst="rect">
            <a:avLst/>
          </a:prstGeom>
          <a:noFill/>
          <a:ln w="9525">
            <a:noFill/>
            <a:miter lim="800000"/>
            <a:headEnd/>
            <a:tailEnd/>
          </a:ln>
        </p:spPr>
      </p:pic>
      <p:sp>
        <p:nvSpPr>
          <p:cNvPr id="5" name="Rectangle 4"/>
          <p:cNvSpPr/>
          <p:nvPr/>
        </p:nvSpPr>
        <p:spPr>
          <a:xfrm>
            <a:off x="2286000" y="6611779"/>
            <a:ext cx="4572000" cy="246221"/>
          </a:xfrm>
          <a:prstGeom prst="rect">
            <a:avLst/>
          </a:prstGeom>
        </p:spPr>
        <p:txBody>
          <a:bodyPr>
            <a:spAutoFit/>
          </a:bodyPr>
          <a:lstStyle/>
          <a:p>
            <a:r>
              <a:rPr lang="en-US" sz="1000" dirty="0"/>
              <a:t>http://www.volker-quaschning.de/articles/fundamentals4/figure1.gif</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of a Solar Collector</a:t>
            </a:r>
          </a:p>
        </p:txBody>
      </p:sp>
      <p:sp>
        <p:nvSpPr>
          <p:cNvPr id="3" name="Content Placeholder 2"/>
          <p:cNvSpPr>
            <a:spLocks noGrp="1"/>
          </p:cNvSpPr>
          <p:nvPr>
            <p:ph idx="1"/>
          </p:nvPr>
        </p:nvSpPr>
        <p:spPr/>
        <p:txBody>
          <a:bodyPr/>
          <a:lstStyle/>
          <a:p>
            <a:endParaRPr lang="en-US" dirty="0"/>
          </a:p>
        </p:txBody>
      </p:sp>
      <p:pic>
        <p:nvPicPr>
          <p:cNvPr id="2050" name="Picture 2" descr="diagram of design of solar panel"/>
          <p:cNvPicPr>
            <a:picLocks noChangeAspect="1" noChangeArrowheads="1"/>
          </p:cNvPicPr>
          <p:nvPr/>
        </p:nvPicPr>
        <p:blipFill>
          <a:blip r:embed="rId3"/>
          <a:srcRect/>
          <a:stretch>
            <a:fillRect/>
          </a:stretch>
        </p:blipFill>
        <p:spPr bwMode="auto">
          <a:xfrm>
            <a:off x="152399" y="1447800"/>
            <a:ext cx="8817737" cy="4419600"/>
          </a:xfrm>
          <a:prstGeom prst="rect">
            <a:avLst/>
          </a:prstGeom>
          <a:noFill/>
          <a:ln w="9525">
            <a:noFill/>
            <a:miter lim="800000"/>
            <a:headEnd/>
            <a:tailEnd/>
          </a:ln>
        </p:spPr>
      </p:pic>
      <p:sp>
        <p:nvSpPr>
          <p:cNvPr id="5" name="Rectangle 4"/>
          <p:cNvSpPr/>
          <p:nvPr/>
        </p:nvSpPr>
        <p:spPr>
          <a:xfrm>
            <a:off x="2362200" y="6400800"/>
            <a:ext cx="4572000" cy="276999"/>
          </a:xfrm>
          <a:prstGeom prst="rect">
            <a:avLst/>
          </a:prstGeom>
        </p:spPr>
        <p:txBody>
          <a:bodyPr>
            <a:spAutoFit/>
          </a:bodyPr>
          <a:lstStyle/>
          <a:p>
            <a:r>
              <a:rPr lang="en-US" sz="1200" dirty="0"/>
              <a:t>http://www.greenspec.co.uk/images/energy/solarcoll/solarcol2.jpg</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Solar Collector System</a:t>
            </a: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a:t>Mainly used in residential applications across the world</a:t>
            </a:r>
          </a:p>
          <a:p>
            <a:pPr lvl="1"/>
            <a:r>
              <a:rPr lang="en-US" sz="2400" dirty="0"/>
              <a:t>Widely used in Europe, North America, South America, and Australia</a:t>
            </a:r>
          </a:p>
          <a:p>
            <a:pPr lvl="1"/>
            <a:r>
              <a:rPr lang="en-US" sz="2400" dirty="0"/>
              <a:t>Used for hot water applications</a:t>
            </a:r>
          </a:p>
        </p:txBody>
      </p:sp>
      <p:pic>
        <p:nvPicPr>
          <p:cNvPr id="4098" name="Picture 2" descr="diagram of solar collection system"/>
          <p:cNvPicPr>
            <a:picLocks noChangeAspect="1" noChangeArrowheads="1"/>
          </p:cNvPicPr>
          <p:nvPr/>
        </p:nvPicPr>
        <p:blipFill>
          <a:blip r:embed="rId3"/>
          <a:srcRect/>
          <a:stretch>
            <a:fillRect/>
          </a:stretch>
        </p:blipFill>
        <p:spPr bwMode="auto">
          <a:xfrm>
            <a:off x="685800" y="3048000"/>
            <a:ext cx="3962400" cy="3566160"/>
          </a:xfrm>
          <a:prstGeom prst="rect">
            <a:avLst/>
          </a:prstGeom>
          <a:noFill/>
          <a:ln w="9525">
            <a:noFill/>
            <a:miter lim="800000"/>
            <a:headEnd/>
            <a:tailEnd/>
          </a:ln>
        </p:spPr>
      </p:pic>
      <p:sp>
        <p:nvSpPr>
          <p:cNvPr id="5" name="Rectangle 4"/>
          <p:cNvSpPr/>
          <p:nvPr/>
        </p:nvSpPr>
        <p:spPr>
          <a:xfrm>
            <a:off x="0" y="6611779"/>
            <a:ext cx="5791200" cy="246221"/>
          </a:xfrm>
          <a:prstGeom prst="rect">
            <a:avLst/>
          </a:prstGeom>
        </p:spPr>
        <p:txBody>
          <a:bodyPr wrap="square">
            <a:spAutoFit/>
          </a:bodyPr>
          <a:lstStyle/>
          <a:p>
            <a:r>
              <a:rPr lang="en-US" sz="1000" dirty="0"/>
              <a:t>http://www.therenewableenergycentre.co.uk/images/category/solar_heating/SOLARdiagram.jpg</a:t>
            </a:r>
          </a:p>
        </p:txBody>
      </p:sp>
      <p:pic>
        <p:nvPicPr>
          <p:cNvPr id="4099" name="Picture 3" descr="diagram of solar air collector"/>
          <p:cNvPicPr>
            <a:picLocks noChangeAspect="1" noChangeArrowheads="1"/>
          </p:cNvPicPr>
          <p:nvPr/>
        </p:nvPicPr>
        <p:blipFill>
          <a:blip r:embed="rId4"/>
          <a:srcRect/>
          <a:stretch>
            <a:fillRect/>
          </a:stretch>
        </p:blipFill>
        <p:spPr bwMode="auto">
          <a:xfrm>
            <a:off x="5257800" y="3048000"/>
            <a:ext cx="3505200" cy="3326212"/>
          </a:xfrm>
          <a:prstGeom prst="rect">
            <a:avLst/>
          </a:prstGeom>
          <a:noFill/>
          <a:ln w="9525">
            <a:noFill/>
            <a:miter lim="800000"/>
            <a:headEnd/>
            <a:tailEnd/>
          </a:ln>
        </p:spPr>
      </p:pic>
      <p:sp>
        <p:nvSpPr>
          <p:cNvPr id="7" name="Rectangle 6"/>
          <p:cNvSpPr/>
          <p:nvPr/>
        </p:nvSpPr>
        <p:spPr>
          <a:xfrm>
            <a:off x="5410200" y="6611779"/>
            <a:ext cx="4572000" cy="246221"/>
          </a:xfrm>
          <a:prstGeom prst="rect">
            <a:avLst/>
          </a:prstGeom>
        </p:spPr>
        <p:txBody>
          <a:bodyPr>
            <a:spAutoFit/>
          </a:bodyPr>
          <a:lstStyle/>
          <a:p>
            <a:r>
              <a:rPr lang="en-US" sz="1000" dirty="0"/>
              <a:t>http://www1.eere.energy.gov/solar/images/illust_fig4.gif</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Wise Solar Thermal Design</a:t>
            </a:r>
          </a:p>
        </p:txBody>
      </p:sp>
      <p:pic>
        <p:nvPicPr>
          <p:cNvPr id="4" name="Content Placeholder 3" descr="Picture10"/>
          <p:cNvPicPr>
            <a:picLocks noGrp="1" noChangeAspect="1" noChangeArrowheads="1"/>
          </p:cNvPicPr>
          <p:nvPr>
            <p:ph idx="1"/>
          </p:nvPr>
        </p:nvPicPr>
        <p:blipFill>
          <a:blip r:embed="rId2"/>
          <a:srcRect/>
          <a:stretch>
            <a:fillRect/>
          </a:stretch>
        </p:blipFill>
        <p:spPr bwMode="auto">
          <a:xfrm>
            <a:off x="381000" y="1447800"/>
            <a:ext cx="4572000" cy="4954355"/>
          </a:xfrm>
          <a:prstGeom prst="rect">
            <a:avLst/>
          </a:prstGeom>
          <a:noFill/>
        </p:spPr>
      </p:pic>
      <p:sp>
        <p:nvSpPr>
          <p:cNvPr id="5" name="TextBox 4"/>
          <p:cNvSpPr txBox="1"/>
          <p:nvPr/>
        </p:nvSpPr>
        <p:spPr>
          <a:xfrm>
            <a:off x="5638800" y="1524000"/>
            <a:ext cx="2971800" cy="4893647"/>
          </a:xfrm>
          <a:prstGeom prst="rect">
            <a:avLst/>
          </a:prstGeom>
          <a:noFill/>
        </p:spPr>
        <p:txBody>
          <a:bodyPr wrap="square" rtlCol="0">
            <a:spAutoFit/>
          </a:bodyPr>
          <a:lstStyle/>
          <a:p>
            <a:pPr>
              <a:buFont typeface="Arial" pitchFamily="34" charset="0"/>
              <a:buChar char="•"/>
            </a:pPr>
            <a:r>
              <a:rPr lang="en-US" sz="2600" dirty="0"/>
              <a:t>Used in </a:t>
            </a:r>
            <a:r>
              <a:rPr lang="en-US" sz="2600" dirty="0" err="1"/>
              <a:t>Austrailia</a:t>
            </a:r>
            <a:r>
              <a:rPr lang="en-US" sz="2600" dirty="0"/>
              <a:t>, China, India</a:t>
            </a:r>
          </a:p>
          <a:p>
            <a:pPr>
              <a:buFont typeface="Arial" pitchFamily="34" charset="0"/>
              <a:buChar char="•"/>
            </a:pPr>
            <a:r>
              <a:rPr lang="en-US" sz="2600" dirty="0"/>
              <a:t>Very expensive – upwards of $7,000 per system</a:t>
            </a:r>
          </a:p>
          <a:p>
            <a:pPr>
              <a:buFont typeface="Arial" pitchFamily="34" charset="0"/>
              <a:buChar char="•"/>
            </a:pPr>
            <a:r>
              <a:rPr lang="en-US" sz="2600" dirty="0"/>
              <a:t>Mainly businesses or commercial enterprises that purchase the Solar Wise system</a:t>
            </a:r>
          </a:p>
          <a:p>
            <a:pPr>
              <a:buFont typeface="Arial" pitchFamily="34" charset="0"/>
              <a:buChar char="•"/>
            </a:pPr>
            <a:r>
              <a:rPr lang="en-US" sz="2600" dirty="0"/>
              <a:t>Not a portable design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 Haiti</a:t>
            </a:r>
          </a:p>
        </p:txBody>
      </p:sp>
      <p:sp>
        <p:nvSpPr>
          <p:cNvPr id="3" name="Content Placeholder 2"/>
          <p:cNvSpPr>
            <a:spLocks noGrp="1"/>
          </p:cNvSpPr>
          <p:nvPr>
            <p:ph idx="1"/>
          </p:nvPr>
        </p:nvSpPr>
        <p:spPr>
          <a:xfrm>
            <a:off x="457200" y="1295400"/>
            <a:ext cx="8229600" cy="5334000"/>
          </a:xfrm>
        </p:spPr>
        <p:txBody>
          <a:bodyPr>
            <a:normAutofit/>
          </a:bodyPr>
          <a:lstStyle/>
          <a:p>
            <a:r>
              <a:rPr lang="en-US" sz="2500" dirty="0"/>
              <a:t>Haiti</a:t>
            </a:r>
          </a:p>
          <a:p>
            <a:pPr lvl="1"/>
            <a:r>
              <a:rPr lang="en-US" sz="2500" dirty="0"/>
              <a:t>12% have access to safe drinking water in rural areas (World Health Organization)</a:t>
            </a:r>
          </a:p>
          <a:p>
            <a:pPr lvl="1"/>
            <a:r>
              <a:rPr lang="en-US" sz="2500" dirty="0"/>
              <a:t>29% have access to safe drinking water in urban areas (World Health Organization)</a:t>
            </a:r>
          </a:p>
          <a:p>
            <a:pPr lvl="1"/>
            <a:r>
              <a:rPr lang="en-US" sz="2500" dirty="0"/>
              <a:t>Solar thermal panel could be used for sterilization </a:t>
            </a:r>
          </a:p>
          <a:p>
            <a:pPr lvl="1"/>
            <a:endParaRPr lang="en-US" sz="2500" dirty="0"/>
          </a:p>
          <a:p>
            <a:pPr lvl="1"/>
            <a:endParaRPr lang="en-US" sz="2500" dirty="0"/>
          </a:p>
          <a:p>
            <a:endParaRPr lang="en-US" sz="2500" dirty="0"/>
          </a:p>
          <a:p>
            <a:endParaRPr lang="en-US" sz="2500" dirty="0"/>
          </a:p>
          <a:p>
            <a:endParaRPr lang="en-US" sz="2500" dirty="0"/>
          </a:p>
          <a:p>
            <a:endParaRPr lang="en-US" sz="2500" dirty="0"/>
          </a:p>
          <a:p>
            <a:endParaRPr lang="en-US" sz="2500" dirty="0"/>
          </a:p>
          <a:p>
            <a:endParaRPr lang="en-US" sz="2500" dirty="0"/>
          </a:p>
          <a:p>
            <a:pPr lvl="1">
              <a:buNone/>
            </a:pPr>
            <a:endParaRPr lang="en-US" sz="2500" dirty="0"/>
          </a:p>
        </p:txBody>
      </p:sp>
      <p:pic>
        <p:nvPicPr>
          <p:cNvPr id="1026" name="Picture 2" descr="garbage in roadway"/>
          <p:cNvPicPr>
            <a:picLocks noChangeAspect="1" noChangeArrowheads="1"/>
          </p:cNvPicPr>
          <p:nvPr/>
        </p:nvPicPr>
        <p:blipFill>
          <a:blip r:embed="rId3"/>
          <a:srcRect/>
          <a:stretch>
            <a:fillRect/>
          </a:stretch>
        </p:blipFill>
        <p:spPr bwMode="auto">
          <a:xfrm>
            <a:off x="685800" y="3810000"/>
            <a:ext cx="2971800" cy="2232151"/>
          </a:xfrm>
          <a:prstGeom prst="rect">
            <a:avLst/>
          </a:prstGeom>
          <a:noFill/>
          <a:ln w="9525">
            <a:noFill/>
            <a:miter lim="800000"/>
            <a:headEnd/>
            <a:tailEnd/>
          </a:ln>
        </p:spPr>
      </p:pic>
      <p:sp>
        <p:nvSpPr>
          <p:cNvPr id="5" name="Rectangle 4"/>
          <p:cNvSpPr/>
          <p:nvPr/>
        </p:nvSpPr>
        <p:spPr>
          <a:xfrm>
            <a:off x="762000" y="6172200"/>
            <a:ext cx="3962400" cy="430887"/>
          </a:xfrm>
          <a:prstGeom prst="rect">
            <a:avLst/>
          </a:prstGeom>
        </p:spPr>
        <p:txBody>
          <a:bodyPr wrap="square">
            <a:spAutoFit/>
          </a:bodyPr>
          <a:lstStyle/>
          <a:p>
            <a:r>
              <a:rPr lang="en-US" sz="1100" dirty="0"/>
              <a:t>http://www.tomorrowmuseum.com/wp-content/uploads/2008/05/haiti.jpg</a:t>
            </a:r>
          </a:p>
        </p:txBody>
      </p:sp>
      <p:pic>
        <p:nvPicPr>
          <p:cNvPr id="1027" name="Picture 3" descr="garbage"/>
          <p:cNvPicPr>
            <a:picLocks noChangeAspect="1" noChangeArrowheads="1"/>
          </p:cNvPicPr>
          <p:nvPr/>
        </p:nvPicPr>
        <p:blipFill>
          <a:blip r:embed="rId4"/>
          <a:srcRect/>
          <a:stretch>
            <a:fillRect/>
          </a:stretch>
        </p:blipFill>
        <p:spPr bwMode="auto">
          <a:xfrm>
            <a:off x="4114800" y="3810000"/>
            <a:ext cx="3898106" cy="2267989"/>
          </a:xfrm>
          <a:prstGeom prst="rect">
            <a:avLst/>
          </a:prstGeom>
          <a:noFill/>
          <a:ln w="9525">
            <a:noFill/>
            <a:miter lim="800000"/>
            <a:headEnd/>
            <a:tailEnd/>
          </a:ln>
        </p:spPr>
      </p:pic>
      <p:sp>
        <p:nvSpPr>
          <p:cNvPr id="7" name="Rectangle 6"/>
          <p:cNvSpPr/>
          <p:nvPr/>
        </p:nvSpPr>
        <p:spPr>
          <a:xfrm>
            <a:off x="4267200" y="6248400"/>
            <a:ext cx="4572000" cy="261610"/>
          </a:xfrm>
          <a:prstGeom prst="rect">
            <a:avLst/>
          </a:prstGeom>
        </p:spPr>
        <p:txBody>
          <a:bodyPr>
            <a:spAutoFit/>
          </a:bodyPr>
          <a:lstStyle/>
          <a:p>
            <a:r>
              <a:rPr lang="en-US" sz="1100" dirty="0"/>
              <a:t>http://mindset30.files.wordpress.com/2008/04/poverty_haiti.jpg</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to Consider</a:t>
            </a:r>
          </a:p>
        </p:txBody>
      </p:sp>
      <p:sp>
        <p:nvSpPr>
          <p:cNvPr id="3" name="Content Placeholder 2"/>
          <p:cNvSpPr>
            <a:spLocks noGrp="1"/>
          </p:cNvSpPr>
          <p:nvPr>
            <p:ph idx="1"/>
          </p:nvPr>
        </p:nvSpPr>
        <p:spPr/>
        <p:txBody>
          <a:bodyPr>
            <a:normAutofit lnSpcReduction="10000"/>
          </a:bodyPr>
          <a:lstStyle/>
          <a:p>
            <a:r>
              <a:rPr lang="en-US" dirty="0"/>
              <a:t>What materials can be used?	</a:t>
            </a:r>
          </a:p>
          <a:p>
            <a:pPr lvl="1"/>
            <a:r>
              <a:rPr lang="en-US" dirty="0"/>
              <a:t>Bamboo </a:t>
            </a:r>
          </a:p>
          <a:p>
            <a:pPr lvl="1"/>
            <a:r>
              <a:rPr lang="en-US" dirty="0"/>
              <a:t>Plastic sheeting</a:t>
            </a:r>
          </a:p>
          <a:p>
            <a:pPr lvl="1"/>
            <a:r>
              <a:rPr lang="en-US" dirty="0"/>
              <a:t>Metal/tin roof sheeting</a:t>
            </a:r>
          </a:p>
          <a:p>
            <a:pPr lvl="1"/>
            <a:r>
              <a:rPr lang="en-US" dirty="0"/>
              <a:t>Wood</a:t>
            </a:r>
          </a:p>
          <a:p>
            <a:r>
              <a:rPr lang="en-US" dirty="0"/>
              <a:t>Mechanical Engineering Principles</a:t>
            </a:r>
          </a:p>
          <a:p>
            <a:pPr lvl="1"/>
            <a:r>
              <a:rPr lang="en-US" dirty="0"/>
              <a:t>Water contact time with heating source</a:t>
            </a:r>
          </a:p>
          <a:p>
            <a:pPr lvl="1"/>
            <a:r>
              <a:rPr lang="en-US" dirty="0"/>
              <a:t>Temperature for optimum hot water</a:t>
            </a:r>
          </a:p>
          <a:p>
            <a:pPr lvl="1"/>
            <a:r>
              <a:rPr lang="en-US" dirty="0"/>
              <a:t>Material weight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Designs</a:t>
            </a:r>
          </a:p>
        </p:txBody>
      </p:sp>
      <p:pic>
        <p:nvPicPr>
          <p:cNvPr id="6146" name="Picture 2" descr="glass bottle solar collector"/>
          <p:cNvPicPr>
            <a:picLocks noChangeAspect="1" noChangeArrowheads="1"/>
          </p:cNvPicPr>
          <p:nvPr/>
        </p:nvPicPr>
        <p:blipFill>
          <a:blip r:embed="rId3"/>
          <a:srcRect/>
          <a:stretch>
            <a:fillRect/>
          </a:stretch>
        </p:blipFill>
        <p:spPr bwMode="auto">
          <a:xfrm>
            <a:off x="533400" y="1219200"/>
            <a:ext cx="4404659" cy="3352800"/>
          </a:xfrm>
          <a:prstGeom prst="rect">
            <a:avLst/>
          </a:prstGeom>
          <a:noFill/>
          <a:ln w="9525">
            <a:noFill/>
            <a:miter lim="800000"/>
            <a:headEnd/>
            <a:tailEnd/>
          </a:ln>
        </p:spPr>
      </p:pic>
      <p:sp>
        <p:nvSpPr>
          <p:cNvPr id="5" name="Rectangle 4"/>
          <p:cNvSpPr/>
          <p:nvPr/>
        </p:nvSpPr>
        <p:spPr>
          <a:xfrm>
            <a:off x="533400" y="4572000"/>
            <a:ext cx="4572000" cy="261610"/>
          </a:xfrm>
          <a:prstGeom prst="rect">
            <a:avLst/>
          </a:prstGeom>
        </p:spPr>
        <p:txBody>
          <a:bodyPr>
            <a:spAutoFit/>
          </a:bodyPr>
          <a:lstStyle/>
          <a:p>
            <a:r>
              <a:rPr lang="en-US" sz="1100" dirty="0"/>
              <a:t>http://www.ananova.com/news/story/sm_2360667.html</a:t>
            </a:r>
          </a:p>
        </p:txBody>
      </p:sp>
      <p:sp>
        <p:nvSpPr>
          <p:cNvPr id="7" name="TextBox 6"/>
          <p:cNvSpPr txBox="1"/>
          <p:nvPr/>
        </p:nvSpPr>
        <p:spPr>
          <a:xfrm>
            <a:off x="5257800" y="1447800"/>
            <a:ext cx="3200400" cy="3801041"/>
          </a:xfrm>
          <a:prstGeom prst="rect">
            <a:avLst/>
          </a:prstGeom>
          <a:noFill/>
        </p:spPr>
        <p:txBody>
          <a:bodyPr wrap="square" rtlCol="0">
            <a:spAutoFit/>
          </a:bodyPr>
          <a:lstStyle/>
          <a:p>
            <a:pPr>
              <a:buFont typeface="Arial" pitchFamily="34" charset="0"/>
              <a:buChar char="•"/>
            </a:pPr>
            <a:r>
              <a:rPr lang="en-US" sz="2200" dirty="0"/>
              <a:t> Uses glass bottles from </a:t>
            </a:r>
          </a:p>
          <a:p>
            <a:r>
              <a:rPr lang="en-US" sz="2200" dirty="0"/>
              <a:t>   landfill</a:t>
            </a:r>
          </a:p>
          <a:p>
            <a:pPr>
              <a:buFont typeface="Arial" pitchFamily="34" charset="0"/>
              <a:buChar char="•"/>
            </a:pPr>
            <a:r>
              <a:rPr lang="en-US" sz="2200" dirty="0"/>
              <a:t> Clay and silicone used to   </a:t>
            </a:r>
          </a:p>
          <a:p>
            <a:r>
              <a:rPr lang="en-US" sz="2200" dirty="0"/>
              <a:t>   fuse the bottles together</a:t>
            </a:r>
          </a:p>
          <a:p>
            <a:pPr>
              <a:buFont typeface="Arial" pitchFamily="34" charset="0"/>
              <a:buChar char="•"/>
            </a:pPr>
            <a:r>
              <a:rPr lang="en-US" sz="2200" dirty="0"/>
              <a:t> Plastic piping used on  </a:t>
            </a:r>
          </a:p>
          <a:p>
            <a:r>
              <a:rPr lang="en-US" sz="2200" dirty="0"/>
              <a:t>   top </a:t>
            </a:r>
          </a:p>
          <a:p>
            <a:r>
              <a:rPr lang="en-US" sz="2200" dirty="0"/>
              <a:t>   and bottom for flow of </a:t>
            </a:r>
          </a:p>
          <a:p>
            <a:r>
              <a:rPr lang="en-US" sz="2200" dirty="0"/>
              <a:t>   water</a:t>
            </a:r>
          </a:p>
          <a:p>
            <a:pPr>
              <a:buFont typeface="Arial" pitchFamily="34" charset="0"/>
              <a:buChar char="•"/>
            </a:pPr>
            <a:r>
              <a:rPr lang="en-US" sz="2200" dirty="0"/>
              <a:t>Mounted to plywood </a:t>
            </a:r>
          </a:p>
          <a:p>
            <a:r>
              <a:rPr lang="en-US" sz="2200" dirty="0"/>
              <a:t>  board</a:t>
            </a:r>
          </a:p>
          <a:p>
            <a:pPr>
              <a:buFont typeface="Arial" pitchFamily="34" charset="0"/>
              <a:buChar char="•"/>
            </a:pPr>
            <a:endParaRPr lang="en-US" sz="2100" dirty="0"/>
          </a:p>
        </p:txBody>
      </p:sp>
      <p:sp>
        <p:nvSpPr>
          <p:cNvPr id="6" name="Rectangle 5"/>
          <p:cNvSpPr/>
          <p:nvPr/>
        </p:nvSpPr>
        <p:spPr>
          <a:xfrm>
            <a:off x="609600" y="5029200"/>
            <a:ext cx="8229600" cy="1477328"/>
          </a:xfrm>
          <a:prstGeom prst="rect">
            <a:avLst/>
          </a:prstGeom>
        </p:spPr>
        <p:txBody>
          <a:bodyPr wrap="square">
            <a:spAutoFit/>
          </a:bodyPr>
          <a:lstStyle/>
          <a:p>
            <a:r>
              <a:rPr lang="en-US" dirty="0"/>
              <a:t>“Sunlight heats the water as is passes slowly through the bottles before flowing into the bathroom as hot water, reports China Economy Network.  Ma says it provides enough hot water for all three members of his family to have a shower every day. And more than 10 families in the village have already followed suit and installed their own versions of Ma's invention.”</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596</Words>
  <Application>Microsoft Office PowerPoint</Application>
  <PresentationFormat>On-screen Show (4:3)</PresentationFormat>
  <Paragraphs>90</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Flat Plate Collector Design Project</vt:lpstr>
      <vt:lpstr>Design Project for 2009 Bioenergy Summer School</vt:lpstr>
      <vt:lpstr>How does a flat plate collector work?</vt:lpstr>
      <vt:lpstr>Design of a Solar Collector</vt:lpstr>
      <vt:lpstr>Typical Solar Collector System</vt:lpstr>
      <vt:lpstr>Solar Wise Solar Thermal Design</vt:lpstr>
      <vt:lpstr>Application in Haiti</vt:lpstr>
      <vt:lpstr>Principles to Consider</vt:lpstr>
      <vt:lpstr>Unique Designs</vt:lpstr>
      <vt:lpstr>Specific Design Ideas</vt:lpstr>
      <vt:lpstr>Current Design</vt:lpstr>
      <vt:lpstr>Bottles in frame</vt:lpstr>
      <vt:lpstr>Progress in Design</vt:lpstr>
      <vt:lpstr>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Flat Plate Collector Design Project</dc:title>
  <dc:creator> </dc:creator>
  <cp:lastModifiedBy>Larson, Barbra C.</cp:lastModifiedBy>
  <cp:revision>47</cp:revision>
  <dcterms:created xsi:type="dcterms:W3CDTF">2009-07-15T11:43:35Z</dcterms:created>
  <dcterms:modified xsi:type="dcterms:W3CDTF">2026-02-27T03:53:06Z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85CEC0DC-189F-413E-AEEB-1024EF86118B</vt:lpwstr>
  </property>
  <property fmtid="{D5CDD505-2E9C-101B-9397-08002B2CF9AE}" pid="3" name="ArticulatePath">
    <vt:lpwstr>FlatPlateCollectorDesignProject</vt:lpwstr>
  </property>
</Properties>
</file>